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72" r:id="rId4"/>
    <p:sldId id="258" r:id="rId5"/>
    <p:sldId id="259" r:id="rId6"/>
    <p:sldId id="269" r:id="rId7"/>
    <p:sldId id="271" r:id="rId8"/>
    <p:sldId id="267" r:id="rId9"/>
    <p:sldId id="268" r:id="rId10"/>
    <p:sldId id="262" r:id="rId11"/>
    <p:sldId id="263" r:id="rId12"/>
    <p:sldId id="261" r:id="rId13"/>
    <p:sldId id="264" r:id="rId14"/>
    <p:sldId id="265" r:id="rId15"/>
    <p:sldId id="273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2" autoAdjust="0"/>
    <p:restoredTop sz="96144" autoAdjust="0"/>
  </p:normalViewPr>
  <p:slideViewPr>
    <p:cSldViewPr snapToGrid="0">
      <p:cViewPr varScale="1">
        <p:scale>
          <a:sx n="69" d="100"/>
          <a:sy n="69" d="100"/>
        </p:scale>
        <p:origin x="60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25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34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01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015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303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841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527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18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8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18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40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6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48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76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32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822C5-0A30-4D45-BB32-DD2DDAF027AB}" type="datetimeFigureOut">
              <a:rPr lang="ru-RU" smtClean="0"/>
              <a:t>30.05.2022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468B-825C-419A-94F0-9E558B43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684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12" Type="http://schemas.openxmlformats.org/officeDocument/2006/relationships/slide" Target="slide1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5.xml"/><Relationship Id="rId5" Type="http://schemas.openxmlformats.org/officeDocument/2006/relationships/slide" Target="slide6.xml"/><Relationship Id="rId10" Type="http://schemas.openxmlformats.org/officeDocument/2006/relationships/slide" Target="slide14.xml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392E-98AD-C92F-8C6C-F5BBDA830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8977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/>
              <a:t>Веб-сервис для детектирования драк и падений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CAED41-F8C3-05FE-9EA4-91D760E7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8948" y="5460816"/>
            <a:ext cx="2880986" cy="1057644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БВТ2106</a:t>
            </a:r>
          </a:p>
          <a:p>
            <a:pPr algn="l"/>
            <a:r>
              <a:rPr lang="ru-RU" dirty="0"/>
              <a:t>Железнова Светлана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12AF2-6D6B-FE90-C809-5CD5940E9BA5}"/>
              </a:ext>
            </a:extLst>
          </p:cNvPr>
          <p:cNvSpPr txBox="1"/>
          <p:nvPr/>
        </p:nvSpPr>
        <p:spPr>
          <a:xfrm>
            <a:off x="9587345" y="4411131"/>
            <a:ext cx="24125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Выполнили студенты группы БВТ2106: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Бельский Д.Д.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Железнова С.И. 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Истомин Е.А.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Карпинский П.А.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Логинова Е.А.</a:t>
            </a:r>
          </a:p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Чернега Д.И.</a:t>
            </a:r>
          </a:p>
        </p:txBody>
      </p:sp>
    </p:spTree>
    <p:extLst>
      <p:ext uri="{BB962C8B-B14F-4D97-AF65-F5344CB8AC3E}">
        <p14:creationId xmlns:p14="http://schemas.microsoft.com/office/powerpoint/2010/main" val="412852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68570-C91E-04B4-20B5-1CC7842F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287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Реализация отслеживания драк и падений с использованием алгоритма </a:t>
            </a:r>
            <a:r>
              <a:rPr lang="en-US" dirty="0" err="1"/>
              <a:t>deepsort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F36E78-8244-1A74-642F-8D6C7450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68" b="50000"/>
          <a:stretch/>
        </p:blipFill>
        <p:spPr bwMode="auto">
          <a:xfrm>
            <a:off x="893574" y="1368035"/>
            <a:ext cx="10432516" cy="209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18E1E-B580-AAED-B04B-12955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1" t="22358" r="3225"/>
          <a:stretch/>
        </p:blipFill>
        <p:spPr>
          <a:xfrm>
            <a:off x="3205860" y="1650297"/>
            <a:ext cx="5780279" cy="3557406"/>
          </a:xfrm>
          <a:prstGeom prst="rect">
            <a:avLst/>
          </a:prstGeom>
        </p:spPr>
      </p:pic>
      <p:sp>
        <p:nvSpPr>
          <p:cNvPr id="6" name="Управляющая кнопка: &quot;На главную&quot;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5D8DF11-FB5F-3532-C840-A5926D77EC74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8D7FD7F-2572-3E8C-31A7-A85AD391E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352549"/>
            <a:ext cx="9905999" cy="1598613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</a:rPr>
              <a:t>Задача </a:t>
            </a:r>
            <a:r>
              <a:rPr lang="en-US" sz="1800" b="0" dirty="0">
                <a:solidFill>
                  <a:schemeClr val="bg1"/>
                </a:solidFill>
                <a:effectLst/>
              </a:rPr>
              <a:t>Object Tracking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 (отслеживание) заключается</a:t>
            </a:r>
            <a:r>
              <a:rPr lang="ru-RU" sz="1800" dirty="0">
                <a:solidFill>
                  <a:schemeClr val="bg1"/>
                </a:solidFill>
              </a:rPr>
              <a:t> в том, чтобы 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не просто определить объекты на кадре, но еще и связать информацию с предыдущих кадров таким образом, чтобы не терять объект,  сделать его уникальным.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Для реализации Object </a:t>
            </a:r>
            <a:r>
              <a:rPr lang="ru-RU" sz="1800" b="0" dirty="0" err="1">
                <a:solidFill>
                  <a:schemeClr val="bg1"/>
                </a:solidFill>
                <a:effectLst/>
              </a:rPr>
              <a:t>Tracking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 применяется алгоритм </a:t>
            </a:r>
            <a:r>
              <a:rPr lang="ru-RU" sz="1800" b="0" dirty="0" err="1">
                <a:solidFill>
                  <a:schemeClr val="bg1"/>
                </a:solidFill>
                <a:effectLst/>
              </a:rPr>
              <a:t>DeepSORT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8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DF547-6E01-10EA-FC7E-23904B156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799" y="0"/>
            <a:ext cx="10312399" cy="1478570"/>
          </a:xfrm>
        </p:spPr>
        <p:txBody>
          <a:bodyPr/>
          <a:lstStyle/>
          <a:p>
            <a:pPr algn="ctr"/>
            <a:r>
              <a:rPr lang="ru-RU" dirty="0"/>
              <a:t>Реализация сбора статистики в базу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5F5D2-D0C5-032E-0C5F-E1EB61FC7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86"/>
          <a:stretch/>
        </p:blipFill>
        <p:spPr>
          <a:xfrm>
            <a:off x="2269202" y="1088199"/>
            <a:ext cx="7433597" cy="3151396"/>
          </a:xfrm>
          <a:prstGeom prst="rect">
            <a:avLst/>
          </a:prstGeom>
        </p:spPr>
      </p:pic>
      <p:sp>
        <p:nvSpPr>
          <p:cNvPr id="5" name="Управляющая кнопка: &quot;На главную&quot;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F985BF6-4EA7-2F70-28F8-F8CA4D1A53C0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5EF139-364D-B5B9-6526-79C9821B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409" y="4325359"/>
            <a:ext cx="9905999" cy="2449514"/>
          </a:xfrm>
        </p:spPr>
        <p:txBody>
          <a:bodyPr>
            <a:normAutofit/>
          </a:bodyPr>
          <a:lstStyle/>
          <a:p>
            <a:pPr algn="just"/>
            <a:r>
              <a:rPr lang="ru-RU" sz="1800" i="0" dirty="0">
                <a:solidFill>
                  <a:schemeClr val="bg1"/>
                </a:solidFill>
                <a:effectLst/>
              </a:rPr>
              <a:t>База данных — это упорядоченный набор структурированной информации или данных.</a:t>
            </a:r>
            <a:r>
              <a:rPr lang="en-US" sz="180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База данных обычно управляется </a:t>
            </a:r>
            <a:r>
              <a:rPr lang="ru-RU" sz="1800" i="0" u="none" strike="noStrike" dirty="0">
                <a:solidFill>
                  <a:schemeClr val="bg1"/>
                </a:solidFill>
                <a:effectLst/>
              </a:rPr>
              <a:t>системой управления базами данных (СУБД)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В нашем проекте используется </a:t>
            </a:r>
            <a:r>
              <a:rPr lang="ru-RU" sz="1800" i="0" dirty="0" err="1">
                <a:solidFill>
                  <a:schemeClr val="bg1"/>
                </a:solidFill>
                <a:effectLst/>
              </a:rPr>
              <a:t>PostgreSQL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 — объектно-реляционная система управления базами данных.</a:t>
            </a:r>
          </a:p>
          <a:p>
            <a:pPr algn="just"/>
            <a:r>
              <a:rPr lang="ru-RU" sz="1800" dirty="0">
                <a:solidFill>
                  <a:schemeClr val="bg1"/>
                </a:solidFill>
              </a:rPr>
              <a:t>В нашей базе данных хранится информация о типе обнаруженного объекта (драка или падение), времени появления объекта в кадре, времени выхода из кадра и средней точности определения объекта.</a:t>
            </a:r>
            <a:endParaRPr lang="ru-RU" sz="1800" i="0" dirty="0">
              <a:solidFill>
                <a:schemeClr val="bg1"/>
              </a:solidFill>
              <a:effectLst/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6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33A009-1546-ED54-76BF-3F45245B62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8" t="13108" r="22900" b="37025"/>
          <a:stretch/>
        </p:blipFill>
        <p:spPr bwMode="auto">
          <a:xfrm>
            <a:off x="1143001" y="1568131"/>
            <a:ext cx="5457643" cy="4483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F31A0-3F50-2441-8B92-1574CF92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12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/>
                <a:ea typeface="Times New Roman" panose="02020603050405020304" pitchFamily="18" charset="0"/>
              </a:rPr>
              <a:t>Реализация вывода результатов работы на сайт, используя </a:t>
            </a:r>
            <a:r>
              <a:rPr lang="ru-RU" dirty="0" err="1">
                <a:effectLst/>
                <a:ea typeface="Times New Roman" panose="02020603050405020304" pitchFamily="18" charset="0"/>
              </a:rPr>
              <a:t>Gstreamer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47777B-E014-4596-FD22-09B099B9ED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t="74088" r="58004" b="12804"/>
          <a:stretch/>
        </p:blipFill>
        <p:spPr bwMode="auto">
          <a:xfrm>
            <a:off x="4552766" y="1568131"/>
            <a:ext cx="6948857" cy="1331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Управляющая кнопка: &quot;На главную&quot;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D4618A5-0560-2798-7D86-CEBEC9870B71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2EB792E-C211-63FC-BC63-F17335B1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17" y="3651289"/>
            <a:ext cx="4777006" cy="1649211"/>
          </a:xfrm>
        </p:spPr>
        <p:txBody>
          <a:bodyPr>
            <a:normAutofit/>
          </a:bodyPr>
          <a:lstStyle/>
          <a:p>
            <a:pPr algn="just"/>
            <a:r>
              <a:rPr lang="ru-RU" sz="1800" dirty="0" err="1"/>
              <a:t>GStreamer</a:t>
            </a:r>
            <a:r>
              <a:rPr lang="ru-RU" sz="1800" dirty="0"/>
              <a:t> — универсальная платформа для обработки мультимедиа. В данном проекте </a:t>
            </a:r>
            <a:r>
              <a:rPr lang="ru-RU" sz="1800" dirty="0" err="1"/>
              <a:t>GStreamer</a:t>
            </a:r>
            <a:r>
              <a:rPr lang="ru-RU" sz="1800" dirty="0"/>
              <a:t> используется для потоковой передачи видео на веб-сайт.</a:t>
            </a:r>
          </a:p>
        </p:txBody>
      </p:sp>
    </p:spTree>
    <p:extLst>
      <p:ext uri="{BB962C8B-B14F-4D97-AF65-F5344CB8AC3E}">
        <p14:creationId xmlns:p14="http://schemas.microsoft.com/office/powerpoint/2010/main" val="341545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034DD-2030-B5D7-3B9E-54081605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410" y="-106325"/>
            <a:ext cx="9905998" cy="1183059"/>
          </a:xfrm>
        </p:spPr>
        <p:txBody>
          <a:bodyPr/>
          <a:lstStyle/>
          <a:p>
            <a:pPr algn="ctr"/>
            <a:r>
              <a:rPr lang="ru-RU" dirty="0"/>
              <a:t>Написание тестов</a:t>
            </a:r>
          </a:p>
        </p:txBody>
      </p:sp>
      <p:sp>
        <p:nvSpPr>
          <p:cNvPr id="7" name="Управляющая кнопка: &quot;На главную&quot;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DDBE52A-0F8D-1BC9-35E0-63323A5CB5BD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D8EDA28-CC16-24A4-D638-FDF77D823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902787"/>
            <a:ext cx="10183090" cy="1886618"/>
          </a:xfrm>
        </p:spPr>
        <p:txBody>
          <a:bodyPr>
            <a:normAutofit/>
          </a:bodyPr>
          <a:lstStyle/>
          <a:p>
            <a:pPr algn="just" fontAlgn="base"/>
            <a:r>
              <a:rPr lang="ru-RU" sz="1800" b="0" i="0" dirty="0">
                <a:solidFill>
                  <a:schemeClr val="bg1"/>
                </a:solidFill>
                <a:effectLst/>
              </a:rPr>
              <a:t>Тестирование — это наблюдение за работой приложения в разных искусственно созданных ситуациях. </a:t>
            </a:r>
            <a:r>
              <a:rPr lang="ru-RU" sz="1800" dirty="0">
                <a:solidFill>
                  <a:schemeClr val="bg1"/>
                </a:solidFill>
              </a:rPr>
              <a:t>Основными задачами тестирования являются: выявление ошибок и их устранение, проверка соответствия продукта заявленным требованиям и т.д.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ru-RU" sz="1800" i="0" dirty="0" err="1">
                <a:solidFill>
                  <a:schemeClr val="bg1"/>
                </a:solidFill>
                <a:effectLst/>
              </a:rPr>
              <a:t>Pytest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 — это среда тестирования, основанная на Python. Ее используют для написания и выполнения тестового кода.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C1347D-A9FA-3419-F54C-5718F392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815103"/>
            <a:ext cx="6601931" cy="41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BF011-DF2E-B3FA-9488-7C9499D3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127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Упаковка проекта в контейнер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4" name="Управляющая кнопка: &quot;На главную&quot;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20BAF5A-1481-9A5B-768C-26B3A5307249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958B764-AACE-77D9-A260-49F86B74C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409" y="4742645"/>
            <a:ext cx="9905999" cy="2115355"/>
          </a:xfrm>
        </p:spPr>
        <p:txBody>
          <a:bodyPr>
            <a:noAutofit/>
          </a:bodyPr>
          <a:lstStyle/>
          <a:p>
            <a:pPr algn="just"/>
            <a:r>
              <a:rPr lang="ru-RU" sz="1800" i="0" dirty="0" err="1">
                <a:solidFill>
                  <a:schemeClr val="bg1"/>
                </a:solidFill>
                <a:effectLst/>
              </a:rPr>
              <a:t>Docker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 — программное обеспечение для автоматизации развёртывания и управления приложениями в средах с поддержкой </a:t>
            </a:r>
            <a:r>
              <a:rPr lang="ru-RU" sz="1800" i="0" u="none" strike="noStrike" dirty="0">
                <a:solidFill>
                  <a:schemeClr val="bg1"/>
                </a:solidFill>
                <a:effectLst/>
              </a:rPr>
              <a:t>контейнеризации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, </a:t>
            </a:r>
            <a:r>
              <a:rPr lang="ru-RU" sz="1800" i="0" dirty="0" err="1">
                <a:solidFill>
                  <a:schemeClr val="bg1"/>
                </a:solidFill>
                <a:effectLst/>
              </a:rPr>
              <a:t>контейнеризатор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 приложений. Позволяет «упаковать» приложение со всем его </a:t>
            </a:r>
            <a:r>
              <a:rPr lang="ru-RU" sz="1800" i="0" u="none" strike="noStrike" dirty="0">
                <a:solidFill>
                  <a:schemeClr val="bg1"/>
                </a:solidFill>
                <a:effectLst/>
              </a:rPr>
              <a:t>окружением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 и зависимостями в контейнер</a:t>
            </a:r>
            <a:r>
              <a:rPr lang="en-US" sz="180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1800" i="0" dirty="0">
                <a:solidFill>
                  <a:schemeClr val="bg1"/>
                </a:solidFill>
                <a:effectLst/>
              </a:rPr>
              <a:t>для последующего развёртывания.</a:t>
            </a:r>
          </a:p>
          <a:p>
            <a:pPr algn="just"/>
            <a:r>
              <a:rPr lang="ru-RU" sz="1800" i="0" dirty="0" err="1">
                <a:effectLst/>
              </a:rPr>
              <a:t>Docker</a:t>
            </a:r>
            <a:r>
              <a:rPr lang="ru-RU" sz="1800" i="0" dirty="0">
                <a:effectLst/>
              </a:rPr>
              <a:t> </a:t>
            </a:r>
            <a:r>
              <a:rPr lang="ru-RU" sz="1800" i="0" dirty="0" err="1">
                <a:effectLst/>
              </a:rPr>
              <a:t>Compose</a:t>
            </a:r>
            <a:r>
              <a:rPr lang="ru-RU" sz="1800" i="0" dirty="0">
                <a:effectLst/>
              </a:rPr>
              <a:t> — это средство для определения и запуска приложений </a:t>
            </a:r>
            <a:r>
              <a:rPr lang="ru-RU" sz="1800" i="0" dirty="0" err="1">
                <a:effectLst/>
              </a:rPr>
              <a:t>Docker</a:t>
            </a:r>
            <a:r>
              <a:rPr lang="ru-RU" sz="1800" i="0" dirty="0">
                <a:effectLst/>
              </a:rPr>
              <a:t> с несколькими контейнерами.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819CB0-ED23-B67B-2FB6-7FD1F1F5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98" y="1176529"/>
            <a:ext cx="2646530" cy="3565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BA82AF-60AB-AE74-6AFD-D109AA7F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39" y="1176529"/>
            <a:ext cx="3054669" cy="3566116"/>
          </a:xfrm>
          <a:prstGeom prst="rect">
            <a:avLst/>
          </a:prstGeom>
        </p:spPr>
      </p:pic>
      <p:pic>
        <p:nvPicPr>
          <p:cNvPr id="1028" name="Picture 4" descr="Docker (докер): что это такое и для чего нужны контейнеры">
            <a:extLst>
              <a:ext uri="{FF2B5EF4-FFF2-40B4-BE49-F238E27FC236}">
                <a16:creationId xmlns:a16="http://schemas.microsoft.com/office/drawing/2014/main" id="{AA505E89-E054-9106-AE28-7AC44319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10" y="1561697"/>
            <a:ext cx="3176010" cy="27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F6778-A32C-7FF9-109A-701893CC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создание документации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CBA53-ACB6-531D-DFED-C1C059A14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807075"/>
            <a:ext cx="9905999" cy="936626"/>
          </a:xfrm>
        </p:spPr>
        <p:txBody>
          <a:bodyPr>
            <a:normAutofit/>
          </a:bodyPr>
          <a:lstStyle/>
          <a:p>
            <a:pPr algn="just"/>
            <a:r>
              <a:rPr lang="ru-RU" sz="1800" b="0" i="0" dirty="0">
                <a:effectLst/>
              </a:rPr>
              <a:t>Основная задача документации –дать полное представление о том, как устроена система, из чего она состоит и как функционирует.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FF52D6-23F0-4514-44BB-55DE24D9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15" y="992982"/>
            <a:ext cx="3346907" cy="47577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E1EC17-9C6A-F642-466E-2FE5A7FE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32" y="992982"/>
            <a:ext cx="3346907" cy="47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0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D9975-9E71-7EAF-2783-6B4F9E8D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30287"/>
          </a:xfrm>
        </p:spPr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14D84-BBA6-A148-6759-DD0E9B21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5388864"/>
            <a:ext cx="9905999" cy="1469136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В результате проделанной работы мы получили полностью готовый для передачи заказчику </a:t>
            </a:r>
            <a:r>
              <a:rPr lang="ru-RU" sz="1800" b="0" i="0" dirty="0">
                <a:effectLst/>
              </a:rPr>
              <a:t>веб-сервис, основанный на </a:t>
            </a:r>
            <a:r>
              <a:rPr lang="ru-RU" sz="1800" b="0" i="0" dirty="0" err="1">
                <a:effectLst/>
              </a:rPr>
              <a:t>нейросетевой</a:t>
            </a:r>
            <a:r>
              <a:rPr lang="ru-RU" sz="1800" b="0" i="0" dirty="0">
                <a:effectLst/>
              </a:rPr>
              <a:t>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A61FE-B984-2F92-6F41-C3928D1B8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13"/>
          <a:stretch/>
        </p:blipFill>
        <p:spPr>
          <a:xfrm>
            <a:off x="1968123" y="950976"/>
            <a:ext cx="3741589" cy="4340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19805-D1DA-168B-7311-20016B519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" r="11674"/>
          <a:stretch/>
        </p:blipFill>
        <p:spPr>
          <a:xfrm>
            <a:off x="5986271" y="950976"/>
            <a:ext cx="4237605" cy="4340415"/>
          </a:xfrm>
          <a:prstGeom prst="rect">
            <a:avLst/>
          </a:prstGeom>
        </p:spPr>
      </p:pic>
      <p:pic>
        <p:nvPicPr>
          <p:cNvPr id="3074" name="Picture 2" descr="GitHub скачать бесплатно - Последняя версия 2022">
            <a:extLst>
              <a:ext uri="{FF2B5EF4-FFF2-40B4-BE49-F238E27FC236}">
                <a16:creationId xmlns:a16="http://schemas.microsoft.com/office/drawing/2014/main" id="{33321F2F-6BD7-11F7-B1F1-F37BB51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88" y="4413504"/>
            <a:ext cx="1560688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7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0B08A-24A6-D969-6E54-1AE55AA20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4658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F239B-4B2E-ED03-9EBC-C29CE1A6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A0BCEE-B36B-4A29-8B74-4BC0A998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0848"/>
            <a:ext cx="9905999" cy="5010912"/>
          </a:xfrm>
        </p:spPr>
        <p:txBody>
          <a:bodyPr>
            <a:noAutofit/>
          </a:bodyPr>
          <a:lstStyle/>
          <a:p>
            <a:r>
              <a:rPr lang="ru-RU" sz="1800" dirty="0">
                <a:hlinkClick r:id="rId2" action="ppaction://hlinksldjump"/>
              </a:rPr>
              <a:t>Введение</a:t>
            </a:r>
            <a:endParaRPr lang="ru-RU" sz="1800" dirty="0">
              <a:hlinkClick r:id="rId3" action="ppaction://hlinksldjump"/>
            </a:endParaRPr>
          </a:p>
          <a:p>
            <a:r>
              <a:rPr lang="ru-RU" sz="1800" dirty="0">
                <a:hlinkClick r:id="rId3" action="ppaction://hlinksldjump"/>
              </a:rPr>
              <a:t>Предварительная подготовка видеозаписи </a:t>
            </a:r>
            <a:r>
              <a:rPr lang="ru-RU" sz="1800" dirty="0">
                <a:effectLst/>
                <a:ea typeface="Times New Roman" panose="02020603050405020304" pitchFamily="18" charset="0"/>
                <a:hlinkClick r:id="rId3" action="ppaction://hlinksldjump"/>
              </a:rPr>
              <a:t>с помощью </a:t>
            </a:r>
            <a:r>
              <a:rPr lang="ru-RU" sz="1800" dirty="0" err="1">
                <a:effectLst/>
                <a:ea typeface="Times New Roman" panose="02020603050405020304" pitchFamily="18" charset="0"/>
                <a:hlinkClick r:id="rId3" action="ppaction://hlinksldjump"/>
              </a:rPr>
              <a:t>ffmpeg</a:t>
            </a:r>
            <a:r>
              <a:rPr lang="ru-RU" sz="1800" dirty="0">
                <a:effectLst/>
                <a:ea typeface="Times New Roman" panose="02020603050405020304" pitchFamily="18" charset="0"/>
                <a:hlinkClick r:id="rId3" action="ppaction://hlinksldjump"/>
              </a:rPr>
              <a:t> для дальнейшей разметки</a:t>
            </a:r>
            <a:endParaRPr lang="ru-RU" sz="1800" dirty="0"/>
          </a:p>
          <a:p>
            <a:r>
              <a:rPr lang="ru-RU" sz="1800" dirty="0">
                <a:hlinkClick r:id="rId4" action="ppaction://hlinksldjump"/>
              </a:rPr>
              <a:t>Создание </a:t>
            </a:r>
            <a:r>
              <a:rPr lang="en-US" sz="1800" dirty="0">
                <a:hlinkClick r:id="rId4" action="ppaction://hlinksldjump"/>
              </a:rPr>
              <a:t>dataset</a:t>
            </a:r>
            <a:r>
              <a:rPr lang="ru-RU" sz="1800" dirty="0">
                <a:hlinkClick r:id="rId4" action="ppaction://hlinksldjump"/>
              </a:rPr>
              <a:t> на </a:t>
            </a:r>
            <a:r>
              <a:rPr lang="en-US" sz="1800" dirty="0" err="1">
                <a:hlinkClick r:id="rId4" action="ppaction://hlinksldjump"/>
              </a:rPr>
              <a:t>Roboflow</a:t>
            </a:r>
            <a:r>
              <a:rPr lang="en-US" sz="1800" dirty="0">
                <a:hlinkClick r:id="rId4" action="ppaction://hlinksldjump"/>
              </a:rPr>
              <a:t> </a:t>
            </a:r>
            <a:endParaRPr lang="ru-RU" sz="1800" dirty="0"/>
          </a:p>
          <a:p>
            <a:r>
              <a:rPr lang="ru-RU" sz="1800" dirty="0">
                <a:hlinkClick r:id="rId5" action="ppaction://hlinksldjump"/>
              </a:rPr>
              <a:t>Обучение нейронной сети </a:t>
            </a:r>
            <a:r>
              <a:rPr lang="en-US" sz="1800" dirty="0">
                <a:hlinkClick r:id="rId5" action="ppaction://hlinksldjump"/>
              </a:rPr>
              <a:t>YOLOV5</a:t>
            </a:r>
            <a:endParaRPr lang="ru-RU" sz="1800" dirty="0"/>
          </a:p>
          <a:p>
            <a:r>
              <a:rPr lang="ru-RU" sz="1800" dirty="0">
                <a:hlinkClick r:id="rId6" action="ppaction://hlinksldjump"/>
              </a:rPr>
              <a:t>Реализация отслеживания драк и падений с использованием алгоритма </a:t>
            </a:r>
            <a:r>
              <a:rPr lang="en-US" sz="1800" dirty="0" err="1">
                <a:hlinkClick r:id="rId6" action="ppaction://hlinksldjump"/>
              </a:rPr>
              <a:t>DeepSort</a:t>
            </a:r>
            <a:endParaRPr lang="ru-RU" sz="1800" dirty="0"/>
          </a:p>
          <a:p>
            <a:r>
              <a:rPr lang="ru-RU" sz="1800" dirty="0">
                <a:hlinkClick r:id="rId7" action="ppaction://hlinksldjump"/>
              </a:rPr>
              <a:t>Реализация сбора статистики в базу данных</a:t>
            </a:r>
            <a:endParaRPr lang="ru-RU" sz="1800" dirty="0"/>
          </a:p>
          <a:p>
            <a:r>
              <a:rPr lang="ru-RU" sz="1800" dirty="0">
                <a:effectLst/>
                <a:ea typeface="Times New Roman" panose="02020603050405020304" pitchFamily="18" charset="0"/>
                <a:hlinkClick r:id="rId8" action="ppaction://hlinksldjump"/>
              </a:rPr>
              <a:t>Реализация вывода результатов работы на сайт, используя G</a:t>
            </a:r>
            <a:r>
              <a:rPr lang="en-US" sz="1800" dirty="0">
                <a:effectLst/>
                <a:ea typeface="Times New Roman" panose="02020603050405020304" pitchFamily="18" charset="0"/>
                <a:hlinkClick r:id="rId8" action="ppaction://hlinksldjump"/>
              </a:rPr>
              <a:t>S</a:t>
            </a:r>
            <a:r>
              <a:rPr lang="ru-RU" sz="1800" dirty="0" err="1">
                <a:effectLst/>
                <a:ea typeface="Times New Roman" panose="02020603050405020304" pitchFamily="18" charset="0"/>
                <a:hlinkClick r:id="rId8" action="ppaction://hlinksldjump"/>
              </a:rPr>
              <a:t>treamer</a:t>
            </a:r>
            <a:endParaRPr lang="ru-RU" sz="1800" dirty="0"/>
          </a:p>
          <a:p>
            <a:r>
              <a:rPr lang="ru-RU" sz="1800" dirty="0">
                <a:hlinkClick r:id="rId9" action="ppaction://hlinksldjump"/>
              </a:rPr>
              <a:t>Написание тестов</a:t>
            </a:r>
            <a:endParaRPr lang="ru-RU" sz="1800" dirty="0"/>
          </a:p>
          <a:p>
            <a:r>
              <a:rPr lang="ru-RU" sz="1800" dirty="0">
                <a:hlinkClick r:id="rId10" action="ppaction://hlinksldjump"/>
              </a:rPr>
              <a:t>Упаковка проекта в контейнер </a:t>
            </a:r>
            <a:r>
              <a:rPr lang="en-US" sz="1800" dirty="0">
                <a:hlinkClick r:id="rId10" action="ppaction://hlinksldjump"/>
              </a:rPr>
              <a:t>Docker</a:t>
            </a:r>
            <a:endParaRPr lang="ru-RU" sz="1800" dirty="0"/>
          </a:p>
          <a:p>
            <a:r>
              <a:rPr lang="ru-RU" sz="1800" dirty="0">
                <a:hlinkClick r:id="rId11" action="ppaction://hlinksldjump"/>
              </a:rPr>
              <a:t>Создание документации</a:t>
            </a:r>
            <a:endParaRPr lang="ru-RU" sz="1800" dirty="0"/>
          </a:p>
          <a:p>
            <a:r>
              <a:rPr lang="ru-RU" sz="1800" dirty="0">
                <a:hlinkClick r:id="rId12" action="ppaction://hlinksldjump"/>
              </a:rPr>
              <a:t>Вывод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6407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EB2FC-6456-3AB6-CB17-A6E9EE4C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63D615-4D34-6B50-A7F2-2D834E04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21" y="5265024"/>
            <a:ext cx="9905999" cy="136516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800" b="0" i="0" dirty="0">
                <a:effectLst/>
              </a:rPr>
              <a:t>В данной презентации показан процесс создания веб-сервиса, основанного на </a:t>
            </a:r>
            <a:r>
              <a:rPr lang="ru-RU" sz="1800" b="0" i="0" dirty="0" err="1">
                <a:effectLst/>
              </a:rPr>
              <a:t>нейросетевой</a:t>
            </a:r>
            <a:r>
              <a:rPr lang="ru-RU" sz="1800" b="0" i="0" dirty="0">
                <a:effectLst/>
              </a:rPr>
              <a:t>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</a:p>
        </p:txBody>
      </p:sp>
      <p:pic>
        <p:nvPicPr>
          <p:cNvPr id="2052" name="Picture 4" descr="Дія» оплатить IT-навчання українцям - ТехноФан">
            <a:extLst>
              <a:ext uri="{FF2B5EF4-FFF2-40B4-BE49-F238E27FC236}">
                <a16:creationId xmlns:a16="http://schemas.microsoft.com/office/drawing/2014/main" id="{38850D3F-E1E3-2B55-55D2-7AF5EC00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55" y="981216"/>
            <a:ext cx="7088889" cy="4113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18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86F8D-E192-8106-F4F9-7133C639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5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Предварительная подготовка видеозаписи </a:t>
            </a:r>
            <a:r>
              <a:rPr lang="ru-RU" sz="3200" b="1" dirty="0">
                <a:effectLst/>
                <a:ea typeface="Times New Roman" panose="02020603050405020304" pitchFamily="18" charset="0"/>
              </a:rPr>
              <a:t>с помощью </a:t>
            </a:r>
            <a:r>
              <a:rPr lang="ru-RU" sz="3200" b="1" dirty="0" err="1">
                <a:effectLst/>
                <a:ea typeface="Times New Roman" panose="02020603050405020304" pitchFamily="18" charset="0"/>
              </a:rPr>
              <a:t>ffmpeg</a:t>
            </a:r>
            <a:r>
              <a:rPr lang="ru-RU" sz="3200" b="1" dirty="0">
                <a:effectLst/>
                <a:ea typeface="Times New Roman" panose="02020603050405020304" pitchFamily="18" charset="0"/>
              </a:rPr>
              <a:t> для дальнейшей разметки</a:t>
            </a:r>
            <a:endParaRPr lang="ru-RU" sz="3200" b="1" dirty="0"/>
          </a:p>
        </p:txBody>
      </p:sp>
      <p:sp>
        <p:nvSpPr>
          <p:cNvPr id="5" name="Управляющая кнопка: &quot;На главную&quot;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16F0BB4-FB8E-A6E1-1B48-5B18C4E61177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CC8318-64D8-C264-2384-443B2D08B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0" y="5524500"/>
            <a:ext cx="9905999" cy="1250374"/>
          </a:xfrm>
        </p:spPr>
        <p:txBody>
          <a:bodyPr>
            <a:normAutofit/>
          </a:bodyPr>
          <a:lstStyle/>
          <a:p>
            <a:pPr algn="just"/>
            <a:r>
              <a:rPr lang="ru-RU" sz="1800" b="0" i="0" dirty="0" err="1">
                <a:solidFill>
                  <a:schemeClr val="bg1"/>
                </a:solidFill>
                <a:effectLst/>
              </a:rPr>
              <a:t>FFmpeg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— набор свободных библиотек с открытым исходным кодом, которые позволяют записывать, конвертировать и передавать цифровые аудио- и видеозаписи в различных форматах. В нашей работе </a:t>
            </a:r>
            <a:r>
              <a:rPr lang="en-US" sz="1800" b="0" i="0" dirty="0" err="1">
                <a:solidFill>
                  <a:schemeClr val="bg1"/>
                </a:solidFill>
                <a:effectLst/>
              </a:rPr>
              <a:t>F</a:t>
            </a:r>
            <a:r>
              <a:rPr lang="en-US" sz="1800" dirty="0" err="1">
                <a:solidFill>
                  <a:schemeClr val="bg1"/>
                </a:solidFill>
              </a:rPr>
              <a:t>F</a:t>
            </a:r>
            <a:r>
              <a:rPr lang="en-US" sz="1800" b="0" i="0" dirty="0" err="1">
                <a:solidFill>
                  <a:schemeClr val="bg1"/>
                </a:solidFill>
                <a:effectLst/>
              </a:rPr>
              <a:t>mpeg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используется для покадровой нарезки видео.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1A7DD2-0BA1-5A01-7752-5037D7193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"/>
          <a:stretch/>
        </p:blipFill>
        <p:spPr>
          <a:xfrm>
            <a:off x="2055494" y="1475483"/>
            <a:ext cx="8081009" cy="39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CA3F4-CEC3-945B-0EE6-B2B7B007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Создание </a:t>
            </a:r>
            <a:r>
              <a:rPr lang="en-US" dirty="0"/>
              <a:t>dataset</a:t>
            </a:r>
            <a:r>
              <a:rPr lang="ru-RU" dirty="0"/>
              <a:t> на </a:t>
            </a:r>
            <a:r>
              <a:rPr lang="en-US" dirty="0" err="1"/>
              <a:t>roboflow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82D2C0-2991-2CA7-1BDD-74CAE0A1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46" y="1558307"/>
            <a:ext cx="10187929" cy="2552970"/>
          </a:xfrm>
          <a:prstGeom prst="rect">
            <a:avLst/>
          </a:prstGeom>
        </p:spPr>
      </p:pic>
      <p:sp>
        <p:nvSpPr>
          <p:cNvPr id="5" name="Управляющая кнопка: &quot;На главную&quot;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AAD67A-8541-6E2C-90C6-9F738D031137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2841F6-71F9-FD94-254E-C3C09BD1E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161" y="4446704"/>
            <a:ext cx="10187929" cy="1894263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effectLst/>
              </a:rPr>
              <a:t>Dataset</a:t>
            </a:r>
            <a:r>
              <a:rPr lang="ru-RU" sz="1800" dirty="0">
                <a:solidFill>
                  <a:schemeClr val="bg1"/>
                </a:solidFill>
                <a:effectLst/>
              </a:rPr>
              <a:t> – это данные, которые необходимы для обучения нейронных сетей. После разметки данных </a:t>
            </a:r>
            <a:r>
              <a:rPr lang="en-US" sz="1800" dirty="0">
                <a:solidFill>
                  <a:schemeClr val="bg1"/>
                </a:solidFill>
                <a:effectLst/>
              </a:rPr>
              <a:t>dataset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 делится на </a:t>
            </a:r>
            <a:r>
              <a:rPr lang="ru-RU" sz="1800" dirty="0">
                <a:solidFill>
                  <a:schemeClr val="bg1"/>
                </a:solidFill>
              </a:rPr>
              <a:t>несколько частей</a:t>
            </a:r>
            <a:r>
              <a:rPr lang="ru-RU" sz="1800" b="0" dirty="0">
                <a:solidFill>
                  <a:schemeClr val="bg1"/>
                </a:solidFill>
                <a:effectLst/>
              </a:rPr>
              <a:t>. Это необходимо для того, чтобы после обучения можно было проверить корректность детектирования объектов.</a:t>
            </a:r>
          </a:p>
          <a:p>
            <a:pPr algn="just"/>
            <a:r>
              <a:rPr lang="ru-RU" sz="1800" b="0" i="0" dirty="0" err="1">
                <a:solidFill>
                  <a:schemeClr val="bg1"/>
                </a:solidFill>
                <a:effectLst/>
              </a:rPr>
              <a:t>Roboflow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– это инструмент, который используется для маркировки данных для алгоритмов компьютерного зрения.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7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DBD7E85-7B69-F2DA-363F-679F7734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216" y="4998430"/>
            <a:ext cx="10445115" cy="1478570"/>
          </a:xfrm>
        </p:spPr>
        <p:txBody>
          <a:bodyPr>
            <a:noAutofit/>
          </a:bodyPr>
          <a:lstStyle/>
          <a:p>
            <a:pPr algn="just"/>
            <a:r>
              <a:rPr lang="ru-RU" sz="1800" b="0" i="0" dirty="0">
                <a:solidFill>
                  <a:schemeClr val="bg1"/>
                </a:solidFill>
                <a:effectLst/>
              </a:rPr>
              <a:t>Нейронная сеть представляет собой структуру, состоящую из 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</a:rPr>
              <a:t>искусственных нейронов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, определенным образом связанных друг с другом и внешней средой с помощью связей, каждая из которых имеет определённый коэффициент, на который умножается поступающее через него значение (эти коэффициенты называют весами).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0150E54-90F7-2E22-D8B9-BDC8551C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50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Обучение нейронной сети </a:t>
            </a:r>
            <a:r>
              <a:rPr lang="en-US" dirty="0"/>
              <a:t>YOLOV5</a:t>
            </a:r>
            <a:endParaRPr lang="ru-RU" dirty="0"/>
          </a:p>
        </p:txBody>
      </p:sp>
      <p:pic>
        <p:nvPicPr>
          <p:cNvPr id="1026" name="Picture 2" descr="Попадем ли мы в нейронные сети — Naked Science">
            <a:extLst>
              <a:ext uri="{FF2B5EF4-FFF2-40B4-BE49-F238E27FC236}">
                <a16:creationId xmlns:a16="http://schemas.microsoft.com/office/drawing/2014/main" id="{2DF7F5B8-E95B-9B2F-2C12-18A10B83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1" t="2797" r="161" b="7640"/>
          <a:stretch/>
        </p:blipFill>
        <p:spPr bwMode="auto">
          <a:xfrm>
            <a:off x="1352550" y="1010630"/>
            <a:ext cx="9696449" cy="3898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Управляющая кнопка: &quot;На главную&quot;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6E0CCFA-B740-71D3-D5E7-6749AFC9210D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71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8023A78-692A-8065-1BF2-6D31D9AC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913" y="5038496"/>
            <a:ext cx="9905999" cy="1691989"/>
          </a:xfrm>
        </p:spPr>
        <p:txBody>
          <a:bodyPr>
            <a:normAutofit/>
          </a:bodyPr>
          <a:lstStyle/>
          <a:p>
            <a:pPr algn="just"/>
            <a:r>
              <a:rPr lang="ru-RU" sz="1800" b="1" i="0" dirty="0">
                <a:solidFill>
                  <a:schemeClr val="bg1"/>
                </a:solidFill>
                <a:effectLst/>
              </a:rPr>
              <a:t>YOLO 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(You Only Look </a:t>
            </a:r>
            <a:r>
              <a:rPr lang="ru-RU" sz="1800" b="0" i="0" dirty="0" err="1">
                <a:solidFill>
                  <a:schemeClr val="bg1"/>
                </a:solidFill>
                <a:effectLst/>
              </a:rPr>
              <a:t>Once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) — архитектура нейронных сетей, предназначенная для детекции объектов на изображении. </a:t>
            </a:r>
            <a:r>
              <a:rPr lang="ru-RU" sz="1800" b="0" i="1" dirty="0">
                <a:solidFill>
                  <a:schemeClr val="bg1"/>
                </a:solidFill>
                <a:effectLst/>
              </a:rPr>
              <a:t>Object </a:t>
            </a:r>
            <a:r>
              <a:rPr lang="ru-RU" sz="1800" b="0" i="1" dirty="0" err="1">
                <a:solidFill>
                  <a:schemeClr val="bg1"/>
                </a:solidFill>
                <a:effectLst/>
              </a:rPr>
              <a:t>Detection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 — это просто определение объектов на картинке/кадре. То есть нейронная сеть определяет объект и записывает его позицию и </a:t>
            </a:r>
            <a:r>
              <a:rPr lang="ru-RU" sz="1800" b="0" i="0" dirty="0" err="1">
                <a:solidFill>
                  <a:schemeClr val="bg1"/>
                </a:solidFill>
                <a:effectLst/>
              </a:rPr>
              <a:t>bounding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chemeClr val="bg1"/>
                </a:solidFill>
                <a:effectLst/>
              </a:rPr>
              <a:t>boxes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(параметры прямоугольников вокруг объектов). </a:t>
            </a:r>
            <a:endParaRPr lang="en-US" sz="1800" b="0" i="0" dirty="0">
              <a:solidFill>
                <a:schemeClr val="bg1"/>
              </a:solidFill>
              <a:effectLst/>
            </a:endParaRPr>
          </a:p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F0E979-7570-B0FB-F79A-9F2F9FD0ACA1}"/>
              </a:ext>
            </a:extLst>
          </p:cNvPr>
          <p:cNvGrpSpPr/>
          <p:nvPr/>
        </p:nvGrpSpPr>
        <p:grpSpPr>
          <a:xfrm>
            <a:off x="813279" y="1172194"/>
            <a:ext cx="10565441" cy="3503761"/>
            <a:chOff x="990600" y="1146794"/>
            <a:chExt cx="10565441" cy="350376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3728833-0394-77A4-C255-4112F1D8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4300" y="1149785"/>
              <a:ext cx="6361741" cy="350077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80B1C8B-8658-E63B-8445-CEFC9E9B9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35" b="4495"/>
            <a:stretch/>
          </p:blipFill>
          <p:spPr>
            <a:xfrm>
              <a:off x="990600" y="1146794"/>
              <a:ext cx="4051299" cy="3503761"/>
            </a:xfrm>
            <a:prstGeom prst="rect">
              <a:avLst/>
            </a:prstGeom>
          </p:spPr>
        </p:pic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5F53974-BC52-92E1-3597-2BF6B317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50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Обучение нейронной сети </a:t>
            </a:r>
            <a:r>
              <a:rPr lang="en-US" dirty="0"/>
              <a:t>YOLOV5</a:t>
            </a:r>
            <a:endParaRPr lang="ru-RU" dirty="0"/>
          </a:p>
        </p:txBody>
      </p:sp>
      <p:sp>
        <p:nvSpPr>
          <p:cNvPr id="10" name="Управляющая кнопка: &quot;На главную&quot;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0A6A11D-8936-5A8F-E306-1B71BB314A7A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91F5AB-3B36-0145-F40D-1E501B2C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34" y="4923898"/>
            <a:ext cx="10470994" cy="2019869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ea typeface="Times New Roman" panose="02020603050405020304" pitchFamily="18" charset="0"/>
              </a:rPr>
              <a:t>Проанализировав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 оранжевый график, полученный после первого этапа обучения модели нейронной сети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YOLOv5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, можно увидеть, что после </a:t>
            </a:r>
            <a:r>
              <a:rPr lang="ru-RU" sz="1800" dirty="0">
                <a:ea typeface="Times New Roman" panose="02020603050405020304" pitchFamily="18" charset="0"/>
              </a:rPr>
              <a:t>восьмидесятой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 эпохи процесс обучения шёл уже не так интенсивно, как в начале, следовательно количество эпох было выбрано верно. Но из полученных на первом этапе графиков можно сделать вывод о том, что качество распознавания драк и падений можно улучшить, необходимо провести повторное обучение (синий график).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1DC6F31-19B6-3040-1144-E244CABC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50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Обучение нейронной сети </a:t>
            </a:r>
            <a:r>
              <a:rPr lang="en-US" dirty="0"/>
              <a:t>YOLOV5</a:t>
            </a:r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5E777D2-FE0F-3C9F-5BAE-B8FEFE53FDD7}"/>
              </a:ext>
            </a:extLst>
          </p:cNvPr>
          <p:cNvGrpSpPr/>
          <p:nvPr/>
        </p:nvGrpSpPr>
        <p:grpSpPr>
          <a:xfrm>
            <a:off x="514250" y="1635175"/>
            <a:ext cx="11319562" cy="3288723"/>
            <a:chOff x="591272" y="1379457"/>
            <a:chExt cx="11319562" cy="3288723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EC5C60A-E8BE-C97E-B679-34C90916C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006" t="2103" r="5392"/>
            <a:stretch/>
          </p:blipFill>
          <p:spPr>
            <a:xfrm>
              <a:off x="591272" y="1379458"/>
              <a:ext cx="3824949" cy="3288722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E397A56-DDAC-233B-B93F-BA18FF494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43" r="6093"/>
            <a:stretch/>
          </p:blipFill>
          <p:spPr>
            <a:xfrm>
              <a:off x="4416220" y="1379457"/>
              <a:ext cx="3727963" cy="328872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9363072-84AE-30E5-AC9F-E636D6EC8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598" r="6668"/>
            <a:stretch/>
          </p:blipFill>
          <p:spPr>
            <a:xfrm>
              <a:off x="8144183" y="1379457"/>
              <a:ext cx="3766651" cy="3288722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C96BED4-16EF-EDF8-AC06-92B6DAC73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9" t="54207" r="74942" b="23884"/>
            <a:stretch/>
          </p:blipFill>
          <p:spPr>
            <a:xfrm>
              <a:off x="6515576" y="3562065"/>
              <a:ext cx="1628608" cy="942340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4C0962-6CB7-36AA-F2F2-EE6ABEA2B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72" y="1010644"/>
            <a:ext cx="10675956" cy="2050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A34A69-D580-B8C5-EF07-CED5B8FBE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15"/>
          <a:stretch/>
        </p:blipFill>
        <p:spPr>
          <a:xfrm>
            <a:off x="642204" y="1324310"/>
            <a:ext cx="11063653" cy="202238"/>
          </a:xfrm>
          <a:prstGeom prst="rect">
            <a:avLst/>
          </a:prstGeom>
        </p:spPr>
      </p:pic>
      <p:sp>
        <p:nvSpPr>
          <p:cNvPr id="12" name="Управляющая кнопка: &quot;На главную&quot;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5175393-57D2-7503-7A9D-7290D8A44BCD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29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B950-B899-E876-07D9-4058A5AC2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158881"/>
            <a:ext cx="9905999" cy="1282862"/>
          </a:xfrm>
        </p:spPr>
        <p:txBody>
          <a:bodyPr/>
          <a:lstStyle/>
          <a:p>
            <a:pPr algn="just"/>
            <a:r>
              <a:rPr lang="ru-RU" sz="1800" dirty="0">
                <a:effectLst/>
                <a:ea typeface="Times New Roman" panose="02020603050405020304" pitchFamily="18" charset="0"/>
              </a:rPr>
              <a:t>После проделанной работы точность распознавания драк и падений была увеличена. В результате получилась нейронная сеть, которая довольно точно распознаёт драки и падения на изображениях и видео.</a:t>
            </a:r>
            <a:endParaRPr lang="ru-RU" sz="1800" dirty="0">
              <a:effectLst/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ED6B3F-6542-C3AD-B36C-51B6E76F2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" t="6062" r="2535" b="4170"/>
          <a:stretch/>
        </p:blipFill>
        <p:spPr>
          <a:xfrm>
            <a:off x="864023" y="1228299"/>
            <a:ext cx="6238217" cy="36618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2B56F0-2687-8725-39EE-8EF93524D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8" t="9192" r="9891" b="8140"/>
          <a:stretch/>
        </p:blipFill>
        <p:spPr>
          <a:xfrm>
            <a:off x="7293722" y="1228300"/>
            <a:ext cx="4065242" cy="366182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EB23EAF-CB4C-0BE4-0242-8C9FA79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50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Обучение нейронной сети </a:t>
            </a:r>
            <a:r>
              <a:rPr lang="en-US" dirty="0"/>
              <a:t>YOLOV5</a:t>
            </a:r>
            <a:endParaRPr lang="ru-RU" dirty="0"/>
          </a:p>
        </p:txBody>
      </p:sp>
      <p:sp>
        <p:nvSpPr>
          <p:cNvPr id="16" name="Управляющая кнопка: &quot;На главную&quot;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7AE35A3-F9CB-A1B1-30BB-C223F08D413E}"/>
              </a:ext>
            </a:extLst>
          </p:cNvPr>
          <p:cNvSpPr/>
          <p:nvPr/>
        </p:nvSpPr>
        <p:spPr>
          <a:xfrm>
            <a:off x="10962408" y="6420704"/>
            <a:ext cx="363682" cy="354169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06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Другая 16">
      <a:dk1>
        <a:srgbClr val="FFFFFF"/>
      </a:dk1>
      <a:lt1>
        <a:sysClr val="window" lastClr="FFFFFF"/>
      </a:lt1>
      <a:dk2>
        <a:srgbClr val="420433"/>
      </a:dk2>
      <a:lt2>
        <a:srgbClr val="42043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FFFFFF"/>
      </a:hlink>
      <a:folHlink>
        <a:srgbClr val="FCD5F3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0</TotalTime>
  <Words>782</Words>
  <Application>Microsoft Office PowerPoint</Application>
  <PresentationFormat>Широкоэкранный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Tw Cen MT</vt:lpstr>
      <vt:lpstr>Контур</vt:lpstr>
      <vt:lpstr>Веб-сервис для детектирования драк и падений</vt:lpstr>
      <vt:lpstr>Содержание</vt:lpstr>
      <vt:lpstr>Введение</vt:lpstr>
      <vt:lpstr>Предварительная подготовка видеозаписи с помощью ffmpeg для дальнейшей разметки</vt:lpstr>
      <vt:lpstr>Создание dataset на roboflow </vt:lpstr>
      <vt:lpstr>Обучение нейронной сети YOLOV5</vt:lpstr>
      <vt:lpstr>Обучение нейронной сети YOLOV5</vt:lpstr>
      <vt:lpstr>Обучение нейронной сети YOLOV5</vt:lpstr>
      <vt:lpstr>Обучение нейронной сети YOLOV5</vt:lpstr>
      <vt:lpstr>Реализация отслеживания драк и падений с использованием алгоритма deepsort</vt:lpstr>
      <vt:lpstr>Реализация сбора статистики в базу данных</vt:lpstr>
      <vt:lpstr>Реализация вывода результатов работы на сайт, используя Gstreamer</vt:lpstr>
      <vt:lpstr>Написание тестов</vt:lpstr>
      <vt:lpstr>Упаковка проекта в контейнер docker</vt:lpstr>
      <vt:lpstr>создание документации</vt:lpstr>
      <vt:lpstr>вывод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Веб-сервис для детектирования драк и падений</dc:title>
  <dc:creator>Света Железнова</dc:creator>
  <cp:lastModifiedBy>Света Железнова</cp:lastModifiedBy>
  <cp:revision>90</cp:revision>
  <dcterms:created xsi:type="dcterms:W3CDTF">2022-05-22T17:29:55Z</dcterms:created>
  <dcterms:modified xsi:type="dcterms:W3CDTF">2022-05-30T17:27:23Z</dcterms:modified>
</cp:coreProperties>
</file>